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10287000" cx="18288000"/>
  <p:notesSz cx="6858000" cy="9144000"/>
  <p:embeddedFontLst>
    <p:embeddedFont>
      <p:font typeface="Lato"/>
      <p:regular r:id="rId36"/>
      <p:bold r:id="rId37"/>
      <p:italic r:id="rId38"/>
      <p:boldItalic r:id="rId39"/>
    </p:embeddedFont>
    <p:embeddedFont>
      <p:font typeface="Lato Light"/>
      <p:regular r:id="rId40"/>
      <p:bold r:id="rId41"/>
      <p:italic r:id="rId42"/>
      <p:boldItalic r:id="rId43"/>
    </p:embeddedFont>
    <p:embeddedFont>
      <p:font typeface="Lato Black"/>
      <p:bold r:id="rId44"/>
      <p:boldItalic r:id="rId45"/>
    </p:embeddedFont>
    <p:embeddedFont>
      <p:font typeface="Francois One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7" roundtripDataSignature="AMtx7mivjz2IZTQl9/E5K5QJ/xNW7dO9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Light-regular.fntdata"/><Relationship Id="rId20" Type="http://schemas.openxmlformats.org/officeDocument/2006/relationships/slide" Target="slides/slide14.xml"/><Relationship Id="rId42" Type="http://schemas.openxmlformats.org/officeDocument/2006/relationships/font" Target="fonts/LatoLight-italic.fntdata"/><Relationship Id="rId41" Type="http://schemas.openxmlformats.org/officeDocument/2006/relationships/font" Target="fonts/LatoLight-bold.fntdata"/><Relationship Id="rId22" Type="http://schemas.openxmlformats.org/officeDocument/2006/relationships/slide" Target="slides/slide16.xml"/><Relationship Id="rId44" Type="http://schemas.openxmlformats.org/officeDocument/2006/relationships/font" Target="fonts/LatoBlack-bold.fntdata"/><Relationship Id="rId21" Type="http://schemas.openxmlformats.org/officeDocument/2006/relationships/slide" Target="slides/slide15.xml"/><Relationship Id="rId43" Type="http://schemas.openxmlformats.org/officeDocument/2006/relationships/font" Target="fonts/LatoLight-boldItalic.fntdata"/><Relationship Id="rId24" Type="http://schemas.openxmlformats.org/officeDocument/2006/relationships/slide" Target="slides/slide18.xml"/><Relationship Id="rId46" Type="http://schemas.openxmlformats.org/officeDocument/2006/relationships/font" Target="fonts/FrancoisOne-regular.fntdata"/><Relationship Id="rId23" Type="http://schemas.openxmlformats.org/officeDocument/2006/relationships/slide" Target="slides/slide17.xml"/><Relationship Id="rId45" Type="http://schemas.openxmlformats.org/officeDocument/2006/relationships/font" Target="fonts/Lato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customschemas.google.com/relationships/presentationmetadata" Target="meta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Lato-bold.fntdata"/><Relationship Id="rId14" Type="http://schemas.openxmlformats.org/officeDocument/2006/relationships/slide" Target="slides/slide8.xml"/><Relationship Id="rId36" Type="http://schemas.openxmlformats.org/officeDocument/2006/relationships/font" Target="fonts/Lato-regular.fntdata"/><Relationship Id="rId17" Type="http://schemas.openxmlformats.org/officeDocument/2006/relationships/slide" Target="slides/slide11.xml"/><Relationship Id="rId39" Type="http://schemas.openxmlformats.org/officeDocument/2006/relationships/font" Target="fonts/Lato-boldItalic.fntdata"/><Relationship Id="rId16" Type="http://schemas.openxmlformats.org/officeDocument/2006/relationships/slide" Target="slides/slide10.xml"/><Relationship Id="rId38" Type="http://schemas.openxmlformats.org/officeDocument/2006/relationships/font" Target="fonts/La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464e8f70b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4464e8f70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4464e8f70b_0_2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4464e8f70b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464e8f70b_0_4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464e8f70b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464e8f70b_0_484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600"/>
              <a:buNone/>
              <a:defRPr>
                <a:solidFill>
                  <a:srgbClr val="3A383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5" name="Google Shape;85;g24464e8f70b_0_484"/>
          <p:cNvSpPr txBox="1"/>
          <p:nvPr>
            <p:ph idx="1" type="body"/>
          </p:nvPr>
        </p:nvSpPr>
        <p:spPr>
          <a:xfrm>
            <a:off x="1257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9530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C008C"/>
              </a:buClr>
              <a:buSzPts val="42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indent="-4000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86" name="Google Shape;86;g24464e8f70b_0_484"/>
          <p:cNvSpPr txBox="1"/>
          <p:nvPr>
            <p:ph idx="2" type="body"/>
          </p:nvPr>
        </p:nvSpPr>
        <p:spPr>
          <a:xfrm>
            <a:off x="9258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9530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C008C"/>
              </a:buClr>
              <a:buSzPts val="4200"/>
              <a:buChar char="•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indent="-4000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464e8f70b_0_495"/>
          <p:cNvSpPr txBox="1"/>
          <p:nvPr>
            <p:ph type="title"/>
          </p:nvPr>
        </p:nvSpPr>
        <p:spPr>
          <a:xfrm>
            <a:off x="1257300" y="547688"/>
            <a:ext cx="13727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600"/>
              <a:buNone/>
              <a:defRPr>
                <a:solidFill>
                  <a:srgbClr val="3A383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_1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464e8f70b_0_498"/>
          <p:cNvSpPr txBox="1"/>
          <p:nvPr>
            <p:ph type="title"/>
          </p:nvPr>
        </p:nvSpPr>
        <p:spPr>
          <a:xfrm>
            <a:off x="1259682" y="1292541"/>
            <a:ext cx="6301500" cy="1605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6000"/>
              <a:buNone/>
              <a:defRPr sz="6000">
                <a:solidFill>
                  <a:srgbClr val="2E319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91" name="Google Shape;91;g24464e8f70b_0_498"/>
          <p:cNvSpPr/>
          <p:nvPr>
            <p:ph idx="2" type="pic"/>
          </p:nvPr>
        </p:nvSpPr>
        <p:spPr>
          <a:xfrm>
            <a:off x="9892665" y="0"/>
            <a:ext cx="8395200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g24464e8f70b_0_498"/>
          <p:cNvSpPr txBox="1"/>
          <p:nvPr>
            <p:ph idx="1" type="body"/>
          </p:nvPr>
        </p:nvSpPr>
        <p:spPr>
          <a:xfrm>
            <a:off x="1259682" y="3086100"/>
            <a:ext cx="6301500" cy="57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3600"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2pPr>
            <a:lvl3pPr indent="-2286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5pPr>
            <a:lvl6pPr indent="-2286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464e8f70b_0_439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600"/>
              <a:buFont typeface="Francois One"/>
              <a:buNone/>
              <a:defRPr b="0" i="0" sz="6600" u="none" cap="none" strike="noStrike">
                <a:solidFill>
                  <a:srgbClr val="3A3838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24464e8f70b_0_439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953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C008C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C008C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C008C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00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C008C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C008C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 Light"/>
              <a:buChar char="•"/>
              <a:defRPr b="0" i="0" sz="27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 Light"/>
              <a:buChar char="•"/>
              <a:defRPr b="0" i="0" sz="27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 Light"/>
              <a:buChar char="•"/>
              <a:defRPr b="0" i="0" sz="27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ato Light"/>
              <a:buChar char="•"/>
              <a:defRPr b="0" i="0" sz="27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8.png"/><Relationship Id="rId4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4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Relationship Id="rId4" Type="http://schemas.openxmlformats.org/officeDocument/2006/relationships/image" Target="../media/image5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"/>
          <p:cNvGrpSpPr/>
          <p:nvPr/>
        </p:nvGrpSpPr>
        <p:grpSpPr>
          <a:xfrm>
            <a:off x="6128719" y="6868632"/>
            <a:ext cx="6030570" cy="3064431"/>
            <a:chOff x="0" y="-38100"/>
            <a:chExt cx="1674507" cy="850900"/>
          </a:xfrm>
        </p:grpSpPr>
        <p:sp>
          <p:nvSpPr>
            <p:cNvPr id="98" name="Google Shape;98;p1"/>
            <p:cNvSpPr/>
            <p:nvPr/>
          </p:nvSpPr>
          <p:spPr>
            <a:xfrm>
              <a:off x="0" y="0"/>
              <a:ext cx="1674507" cy="25877"/>
            </a:xfrm>
            <a:custGeom>
              <a:rect b="b" l="l" r="r" t="t"/>
              <a:pathLst>
                <a:path extrusionOk="0" h="25877" w="1674507">
                  <a:moveTo>
                    <a:pt x="12938" y="0"/>
                  </a:moveTo>
                  <a:lnTo>
                    <a:pt x="1661568" y="0"/>
                  </a:lnTo>
                  <a:cubicBezTo>
                    <a:pt x="1668714" y="0"/>
                    <a:pt x="1674507" y="5793"/>
                    <a:pt x="1674507" y="12938"/>
                  </a:cubicBezTo>
                  <a:lnTo>
                    <a:pt x="1674507" y="12938"/>
                  </a:lnTo>
                  <a:cubicBezTo>
                    <a:pt x="1674507" y="16370"/>
                    <a:pt x="1673144" y="19661"/>
                    <a:pt x="1670717" y="22087"/>
                  </a:cubicBezTo>
                  <a:cubicBezTo>
                    <a:pt x="1668291" y="24514"/>
                    <a:pt x="1665000" y="25877"/>
                    <a:pt x="1661568" y="25877"/>
                  </a:cubicBezTo>
                  <a:lnTo>
                    <a:pt x="12938" y="25877"/>
                  </a:lnTo>
                  <a:cubicBezTo>
                    <a:pt x="5793" y="25877"/>
                    <a:pt x="0" y="20084"/>
                    <a:pt x="0" y="12938"/>
                  </a:cubicBezTo>
                  <a:lnTo>
                    <a:pt x="0" y="12938"/>
                  </a:lnTo>
                  <a:cubicBezTo>
                    <a:pt x="0" y="5793"/>
                    <a:pt x="5793" y="0"/>
                    <a:pt x="12938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9200" lIns="119200" spcFirstLastPara="1" rIns="119200" wrap="square" tIns="119200">
              <a:noAutofit/>
            </a:bodyPr>
            <a:lstStyle/>
            <a:p>
              <a:pPr indent="0" lvl="0" marL="0" marR="0" rtl="0" algn="ctr">
                <a:lnSpc>
                  <a:spcPct val="124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"/>
          <p:cNvSpPr txBox="1"/>
          <p:nvPr/>
        </p:nvSpPr>
        <p:spPr>
          <a:xfrm>
            <a:off x="5310458" y="7542300"/>
            <a:ext cx="7667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ESNsurvey - XIV Edition</a:t>
            </a:r>
            <a:endParaRPr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35934" y="468327"/>
            <a:ext cx="2842652" cy="142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2744238" y="2483050"/>
            <a:ext cx="12799500" cy="4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4" u="none" cap="none" strike="noStrike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Understanding the Experience &amp; Needs of Exchange Students in Challenging Times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 b="13894" l="7940" r="6450" t="13399"/>
          <a:stretch/>
        </p:blipFill>
        <p:spPr>
          <a:xfrm>
            <a:off x="285194" y="257780"/>
            <a:ext cx="11505611" cy="97714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9"/>
          <p:cNvGrpSpPr/>
          <p:nvPr/>
        </p:nvGrpSpPr>
        <p:grpSpPr>
          <a:xfrm>
            <a:off x="12417775" y="995275"/>
            <a:ext cx="4997452" cy="5019853"/>
            <a:chOff x="1813" y="0"/>
            <a:chExt cx="809173" cy="812800"/>
          </a:xfrm>
        </p:grpSpPr>
        <p:sp>
          <p:nvSpPr>
            <p:cNvPr id="198" name="Google Shape;198;p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E31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9"/>
          <p:cNvSpPr txBox="1"/>
          <p:nvPr/>
        </p:nvSpPr>
        <p:spPr>
          <a:xfrm>
            <a:off x="13970384" y="1538002"/>
            <a:ext cx="1892025" cy="1006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540" u="none" cap="none" strike="noStrike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55%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13108559" y="2578021"/>
            <a:ext cx="36159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1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did not take part in organised group activities in their hosting communities</a:t>
            </a:r>
            <a:endParaRPr/>
          </a:p>
        </p:txBody>
      </p:sp>
      <p:sp>
        <p:nvSpPr>
          <p:cNvPr id="202" name="Google Shape;202;p9"/>
          <p:cNvSpPr txBox="1"/>
          <p:nvPr/>
        </p:nvSpPr>
        <p:spPr>
          <a:xfrm flipH="1">
            <a:off x="11474400" y="5916400"/>
            <a:ext cx="47496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48" u="none" cap="none" strike="noStrike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8%</a:t>
            </a:r>
            <a:endParaRPr sz="3000"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8187600" y="6467375"/>
            <a:ext cx="64467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244" u="none" cap="none" strike="noStrike">
                <a:solidFill>
                  <a:srgbClr val="2E3192"/>
                </a:solidFill>
                <a:latin typeface="Lato Black"/>
                <a:ea typeface="Lato Black"/>
                <a:cs typeface="Lato Black"/>
                <a:sym typeface="Lato Black"/>
              </a:rPr>
              <a:t>less than</a:t>
            </a:r>
            <a:endParaRPr sz="4244">
              <a:solidFill>
                <a:srgbClr val="2E319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244" u="none" cap="none" strike="noStrike">
                <a:solidFill>
                  <a:srgbClr val="2E3192"/>
                </a:solidFill>
                <a:latin typeface="Lato Black"/>
                <a:ea typeface="Lato Black"/>
                <a:cs typeface="Lato Black"/>
                <a:sym typeface="Lato Black"/>
              </a:rPr>
              <a:t>volunteered</a:t>
            </a:r>
            <a:endParaRPr i="0" sz="4244" u="none" cap="none" strike="noStrike">
              <a:solidFill>
                <a:srgbClr val="2E319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4">
                <a:solidFill>
                  <a:srgbClr val="2E3192"/>
                </a:solidFill>
                <a:latin typeface="Lato Black"/>
                <a:ea typeface="Lato Black"/>
                <a:cs typeface="Lato Black"/>
                <a:sym typeface="Lato Black"/>
              </a:rPr>
              <a:t>in the local community</a:t>
            </a:r>
            <a:r>
              <a:rPr i="0" lang="en-US" sz="4244" u="none" cap="none" strike="noStrike">
                <a:solidFill>
                  <a:srgbClr val="2E319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sz="20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/>
          <p:nvPr/>
        </p:nvSpPr>
        <p:spPr>
          <a:xfrm rot="10800000">
            <a:off x="13684313" y="1061475"/>
            <a:ext cx="4280700" cy="4115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E3192"/>
          </a:solidFill>
          <a:ln cap="flat" cmpd="sng" w="9525">
            <a:solidFill>
              <a:srgbClr val="2E31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"/>
          <p:cNvSpPr/>
          <p:nvPr/>
        </p:nvSpPr>
        <p:spPr>
          <a:xfrm>
            <a:off x="11752838" y="5602625"/>
            <a:ext cx="4280700" cy="4115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AEEF"/>
          </a:solidFill>
          <a:ln cap="flat" cmpd="sng" w="9525">
            <a:solidFill>
              <a:srgbClr val="00AE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9709288" y="1846563"/>
            <a:ext cx="4280700" cy="4115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AEEF"/>
          </a:solidFill>
          <a:ln cap="flat" cmpd="sng" w="9525">
            <a:solidFill>
              <a:srgbClr val="00AE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 b="18310" l="0" r="0" t="18310"/>
          <a:stretch/>
        </p:blipFill>
        <p:spPr>
          <a:xfrm>
            <a:off x="385281" y="3014219"/>
            <a:ext cx="10744653" cy="680991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10898501" y="2438292"/>
            <a:ext cx="19023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53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Drop from 85% very satisfied or satisfied to 70%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14823184" y="2328229"/>
            <a:ext cx="2002999" cy="212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45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Increase from 8% very dissatisfied or dissatisfied</a:t>
            </a:r>
            <a:endParaRPr/>
          </a:p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45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 14%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12942046" y="6251398"/>
            <a:ext cx="19023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53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Drop from 75% very satisfied or satisfied to 65%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898930" y="1061465"/>
            <a:ext cx="8991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100" u="none" cap="none" strike="noStrike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Satisfaction with social life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1"/>
          <p:cNvPicPr preferRelativeResize="0"/>
          <p:nvPr/>
        </p:nvPicPr>
        <p:blipFill rotWithShape="1">
          <a:blip r:embed="rId3">
            <a:alphaModFix/>
          </a:blip>
          <a:srcRect b="21971" l="0" r="0" t="20751"/>
          <a:stretch/>
        </p:blipFill>
        <p:spPr>
          <a:xfrm>
            <a:off x="395021" y="3150059"/>
            <a:ext cx="12460574" cy="713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4">
            <a:alphaModFix/>
          </a:blip>
          <a:srcRect b="0" l="0" r="0" t="16800"/>
          <a:stretch/>
        </p:blipFill>
        <p:spPr>
          <a:xfrm flipH="1">
            <a:off x="13230821" y="4316640"/>
            <a:ext cx="5357712" cy="669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/>
          <p:cNvPicPr preferRelativeResize="0"/>
          <p:nvPr/>
        </p:nvPicPr>
        <p:blipFill rotWithShape="1">
          <a:blip r:embed="rId5">
            <a:alphaModFix/>
          </a:blip>
          <a:srcRect b="0" l="0" r="0" t="16800"/>
          <a:stretch/>
        </p:blipFill>
        <p:spPr>
          <a:xfrm flipH="1">
            <a:off x="13522820" y="4316640"/>
            <a:ext cx="5357712" cy="669060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 txBox="1"/>
          <p:nvPr/>
        </p:nvSpPr>
        <p:spPr>
          <a:xfrm>
            <a:off x="1651150" y="424808"/>
            <a:ext cx="162306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Reintegration activities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b="1" i="0" lang="en-US" sz="3500" u="none" cap="none" strike="noStrike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involvement in alumni communities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have</a:t>
            </a:r>
            <a:endParaRPr/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lowest levels of satisfaction among the services provided by sending institutions, while </a:t>
            </a:r>
            <a:r>
              <a:rPr b="1" i="0" lang="en-US" sz="3500" u="none" cap="none" strike="noStrike">
                <a:solidFill>
                  <a:srgbClr val="7AC143"/>
                </a:solidFill>
                <a:latin typeface="Lato"/>
                <a:ea typeface="Lato"/>
                <a:cs typeface="Lato"/>
                <a:sym typeface="Lato"/>
              </a:rPr>
              <a:t>application preparation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b="1" i="0" lang="en-US" sz="3500" u="none" cap="none" strike="noStrike">
                <a:solidFill>
                  <a:srgbClr val="7AC143"/>
                </a:solidFill>
                <a:latin typeface="Lato"/>
                <a:ea typeface="Lato"/>
                <a:cs typeface="Lato"/>
                <a:sym typeface="Lato"/>
              </a:rPr>
              <a:t>mobility information provision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score the best results.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 b="20751" l="0" r="0" t="21361"/>
          <a:stretch/>
        </p:blipFill>
        <p:spPr>
          <a:xfrm>
            <a:off x="7159813" y="3540394"/>
            <a:ext cx="11654882" cy="67466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 txBox="1"/>
          <p:nvPr/>
        </p:nvSpPr>
        <p:spPr>
          <a:xfrm>
            <a:off x="1028700" y="952500"/>
            <a:ext cx="162306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Among the services provided by host institutions, </a:t>
            </a:r>
            <a:r>
              <a:rPr b="1" i="0" lang="en-US" sz="3500" u="none" cap="none" strike="noStrike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insurance assistance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i="0" lang="en-US" sz="3500" u="none" cap="none" strike="noStrike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integration in the local community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b="1" i="0" lang="en-US" sz="3500" u="none" cap="none" strike="noStrike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b="1" lang="en-US" sz="3500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cc</a:t>
            </a:r>
            <a:r>
              <a:rPr b="1" i="0" lang="en-US" sz="3500" u="none" cap="none" strike="noStrike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ommodation 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receive the </a:t>
            </a:r>
            <a:r>
              <a:rPr b="0" i="0" lang="en-US" sz="35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lowest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levels of satisfaction.</a:t>
            </a:r>
            <a:endParaRPr/>
          </a:p>
        </p:txBody>
      </p:sp>
      <p:sp>
        <p:nvSpPr>
          <p:cNvPr id="230" name="Google Shape;230;p12"/>
          <p:cNvSpPr txBox="1"/>
          <p:nvPr/>
        </p:nvSpPr>
        <p:spPr>
          <a:xfrm>
            <a:off x="1028700" y="3464194"/>
            <a:ext cx="5604418" cy="49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7AC143"/>
                </a:solidFill>
                <a:latin typeface="Lato"/>
                <a:ea typeface="Lato"/>
                <a:cs typeface="Lato"/>
                <a:sym typeface="Lato"/>
              </a:rPr>
              <a:t>Welcome activities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b="1" i="0" lang="en-US" sz="3500" u="none" cap="none" strike="noStrike">
                <a:solidFill>
                  <a:srgbClr val="7AC143"/>
                </a:solidFill>
                <a:latin typeface="Lato"/>
                <a:ea typeface="Lato"/>
                <a:cs typeface="Lato"/>
                <a:sym typeface="Lato"/>
              </a:rPr>
              <a:t>linguistic support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receive the </a:t>
            </a:r>
            <a:r>
              <a:rPr b="0" i="0" lang="en-US" sz="35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highest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satisfaction rates. The </a:t>
            </a:r>
            <a:r>
              <a:rPr b="1" i="0" lang="en-US" sz="3500" u="none" cap="none" strike="noStrike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services provided by student organisations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in the host institution also stand out for the level of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satisfaction.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/>
          <p:nvPr/>
        </p:nvSpPr>
        <p:spPr>
          <a:xfrm>
            <a:off x="2410650" y="2786375"/>
            <a:ext cx="13466700" cy="6455700"/>
          </a:xfrm>
          <a:prstGeom prst="roundRect">
            <a:avLst>
              <a:gd fmla="val 16667" name="adj"/>
            </a:avLst>
          </a:prstGeom>
          <a:solidFill>
            <a:srgbClr val="00AEEF"/>
          </a:solidFill>
          <a:ln cap="flat" cmpd="sng" w="9525">
            <a:solidFill>
              <a:srgbClr val="00AE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1986" y="3711590"/>
            <a:ext cx="1529472" cy="145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3541986" y="6289654"/>
            <a:ext cx="1529472" cy="145160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3"/>
          <p:cNvSpPr txBox="1"/>
          <p:nvPr/>
        </p:nvSpPr>
        <p:spPr>
          <a:xfrm>
            <a:off x="5760770" y="6312972"/>
            <a:ext cx="34344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18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reintegration</a:t>
            </a:r>
            <a:endParaRPr/>
          </a:p>
        </p:txBody>
      </p:sp>
      <p:sp>
        <p:nvSpPr>
          <p:cNvPr id="239" name="Google Shape;239;p13"/>
          <p:cNvSpPr txBox="1"/>
          <p:nvPr/>
        </p:nvSpPr>
        <p:spPr>
          <a:xfrm>
            <a:off x="9868385" y="6225361"/>
            <a:ext cx="5024100" cy="25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18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insurance assistance, integration, accommodation</a:t>
            </a:r>
            <a:endParaRPr/>
          </a:p>
        </p:txBody>
      </p:sp>
      <p:sp>
        <p:nvSpPr>
          <p:cNvPr id="240" name="Google Shape;240;p13"/>
          <p:cNvSpPr txBox="1"/>
          <p:nvPr/>
        </p:nvSpPr>
        <p:spPr>
          <a:xfrm>
            <a:off x="5760770" y="3306119"/>
            <a:ext cx="3358800" cy="25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18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application preparation, mobility info</a:t>
            </a:r>
            <a:endParaRPr/>
          </a:p>
        </p:txBody>
      </p:sp>
      <p:sp>
        <p:nvSpPr>
          <p:cNvPr id="241" name="Google Shape;241;p13"/>
          <p:cNvSpPr txBox="1"/>
          <p:nvPr/>
        </p:nvSpPr>
        <p:spPr>
          <a:xfrm>
            <a:off x="9868385" y="3306119"/>
            <a:ext cx="4513800" cy="25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18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welcome activities,</a:t>
            </a:r>
            <a:endParaRPr/>
          </a:p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18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linguistic support</a:t>
            </a:r>
            <a:endParaRPr/>
          </a:p>
        </p:txBody>
      </p:sp>
      <p:sp>
        <p:nvSpPr>
          <p:cNvPr id="242" name="Google Shape;242;p13"/>
          <p:cNvSpPr txBox="1"/>
          <p:nvPr/>
        </p:nvSpPr>
        <p:spPr>
          <a:xfrm>
            <a:off x="2832364" y="1355870"/>
            <a:ext cx="10950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999" u="none" cap="none" strike="noStrike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Sending HEIs vs. Host HEIs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4"/>
          <p:cNvPicPr preferRelativeResize="0"/>
          <p:nvPr/>
        </p:nvPicPr>
        <p:blipFill rotWithShape="1">
          <a:blip r:embed="rId3">
            <a:alphaModFix/>
          </a:blip>
          <a:srcRect b="10375" l="0" r="1048" t="11596"/>
          <a:stretch/>
        </p:blipFill>
        <p:spPr>
          <a:xfrm>
            <a:off x="263348" y="1935697"/>
            <a:ext cx="10590741" cy="835130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4"/>
          <p:cNvSpPr txBox="1"/>
          <p:nvPr/>
        </p:nvSpPr>
        <p:spPr>
          <a:xfrm>
            <a:off x="8886618" y="4588391"/>
            <a:ext cx="5530500" cy="26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909" u="none" cap="none" strike="noStrike">
                <a:solidFill>
                  <a:srgbClr val="00AEEF"/>
                </a:solidFill>
                <a:latin typeface="Francois One"/>
                <a:ea typeface="Francois One"/>
                <a:cs typeface="Francois One"/>
                <a:sym typeface="Francois One"/>
              </a:rPr>
              <a:t>€200-500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431" u="none" cap="none" strike="noStrike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per month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49" name="Google Shape;249;p14"/>
          <p:cNvSpPr txBox="1"/>
          <p:nvPr/>
        </p:nvSpPr>
        <p:spPr>
          <a:xfrm>
            <a:off x="9818689" y="942599"/>
            <a:ext cx="76578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100" u="none" cap="none" strike="noStrike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How much is the average Erasmus+ scholarship?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250" name="Google Shape;25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93100" y="4682177"/>
            <a:ext cx="2481550" cy="24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 txBox="1"/>
          <p:nvPr/>
        </p:nvSpPr>
        <p:spPr>
          <a:xfrm>
            <a:off x="11186700" y="8194575"/>
            <a:ext cx="62898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latin typeface="Lato"/>
                <a:ea typeface="Lato"/>
                <a:cs typeface="Lato"/>
                <a:sym typeface="Lato"/>
              </a:rPr>
              <a:t>In the Erasmus+ Annual report 2020, the average grant was </a:t>
            </a:r>
            <a:endParaRPr i="1" sz="36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 u="sng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374 euros per month</a:t>
            </a:r>
            <a:endParaRPr b="1" i="1" sz="3600" u="sng">
              <a:solidFill>
                <a:srgbClr val="00AEE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5"/>
          <p:cNvPicPr preferRelativeResize="0"/>
          <p:nvPr/>
        </p:nvPicPr>
        <p:blipFill rotWithShape="1">
          <a:blip r:embed="rId3">
            <a:alphaModFix/>
          </a:blip>
          <a:srcRect b="11595" l="0" r="0" t="11596"/>
          <a:stretch/>
        </p:blipFill>
        <p:spPr>
          <a:xfrm>
            <a:off x="7139289" y="779690"/>
            <a:ext cx="12053969" cy="92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3977" y="3017562"/>
            <a:ext cx="2210848" cy="212241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5"/>
          <p:cNvSpPr txBox="1"/>
          <p:nvPr/>
        </p:nvSpPr>
        <p:spPr>
          <a:xfrm>
            <a:off x="1228032" y="5317491"/>
            <a:ext cx="7275300" cy="3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38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can't cover more than half of the costs of their mobilities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649891" y="3010418"/>
            <a:ext cx="4567275" cy="2456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960" u="none" cap="none" strike="noStrike">
                <a:solidFill>
                  <a:srgbClr val="00AEEF"/>
                </a:solidFill>
                <a:latin typeface="Francois One"/>
                <a:ea typeface="Francois One"/>
                <a:cs typeface="Francois One"/>
                <a:sym typeface="Francois One"/>
              </a:rPr>
              <a:t>50%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6"/>
          <p:cNvPicPr preferRelativeResize="0"/>
          <p:nvPr/>
        </p:nvPicPr>
        <p:blipFill rotWithShape="1">
          <a:blip r:embed="rId3">
            <a:alphaModFix/>
          </a:blip>
          <a:srcRect b="7933" l="0" r="0" t="5492"/>
          <a:stretch/>
        </p:blipFill>
        <p:spPr>
          <a:xfrm>
            <a:off x="119625" y="560282"/>
            <a:ext cx="10588161" cy="916643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6"/>
          <p:cNvSpPr txBox="1"/>
          <p:nvPr/>
        </p:nvSpPr>
        <p:spPr>
          <a:xfrm>
            <a:off x="10389141" y="2717436"/>
            <a:ext cx="6885000" cy="51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More than 12% of respondents reported</a:t>
            </a:r>
            <a:endParaRPr/>
          </a:p>
          <a:p>
            <a:pPr indent="0" lvl="0" marL="0" marR="0" rtl="0" algn="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499" u="none" cap="none" strike="noStrike">
                <a:solidFill>
                  <a:srgbClr val="00AEEF"/>
                </a:solidFill>
                <a:latin typeface="Francois One"/>
                <a:ea typeface="Francois One"/>
                <a:cs typeface="Francois One"/>
                <a:sym typeface="Francois One"/>
              </a:rPr>
              <a:t>not knowing whether they had received top-ups or not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266" name="Google Shape;26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18164">
            <a:off x="10192756" y="848102"/>
            <a:ext cx="2628713" cy="2316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 b="18309" l="0" r="11092" t="18920"/>
          <a:stretch/>
        </p:blipFill>
        <p:spPr>
          <a:xfrm>
            <a:off x="6631440" y="1028700"/>
            <a:ext cx="1165656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 txBox="1"/>
          <p:nvPr/>
        </p:nvSpPr>
        <p:spPr>
          <a:xfrm>
            <a:off x="1028700" y="964406"/>
            <a:ext cx="6162300" cy="5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More than 1/4 received their grants later than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999" u="none" cap="none" strike="noStrike">
                <a:solidFill>
                  <a:srgbClr val="00AEEF"/>
                </a:solidFill>
                <a:latin typeface="Francois One"/>
                <a:ea typeface="Francois One"/>
                <a:cs typeface="Francois One"/>
                <a:sym typeface="Francois One"/>
              </a:rPr>
              <a:t>1 month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after the beginning of their mobility </a:t>
            </a:r>
            <a:endParaRPr/>
          </a:p>
        </p:txBody>
      </p:sp>
      <p:sp>
        <p:nvSpPr>
          <p:cNvPr id="273" name="Google Shape;273;p17"/>
          <p:cNvSpPr/>
          <p:nvPr/>
        </p:nvSpPr>
        <p:spPr>
          <a:xfrm>
            <a:off x="1028700" y="6803150"/>
            <a:ext cx="4780200" cy="2827800"/>
          </a:xfrm>
          <a:prstGeom prst="roundRect">
            <a:avLst>
              <a:gd fmla="val 16667" name="adj"/>
            </a:avLst>
          </a:prstGeom>
          <a:solidFill>
            <a:srgbClr val="00AEEF"/>
          </a:solidFill>
          <a:ln cap="flat" cmpd="sng" w="9525">
            <a:solidFill>
              <a:srgbClr val="00AE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7"/>
          <p:cNvSpPr txBox="1"/>
          <p:nvPr/>
        </p:nvSpPr>
        <p:spPr>
          <a:xfrm>
            <a:off x="1450808" y="7016461"/>
            <a:ext cx="3936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*France, Spain, and Italy have a more extensive prevalence of late payments</a:t>
            </a:r>
            <a:endParaRPr/>
          </a:p>
        </p:txBody>
      </p:sp>
      <p:pic>
        <p:nvPicPr>
          <p:cNvPr id="275" name="Google Shape;27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0500" y="2960576"/>
            <a:ext cx="1317050" cy="13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24464e8f70b_0_89"/>
          <p:cNvPicPr preferRelativeResize="0"/>
          <p:nvPr/>
        </p:nvPicPr>
        <p:blipFill rotWithShape="1">
          <a:blip r:embed="rId3">
            <a:alphaModFix/>
          </a:blip>
          <a:srcRect b="1429" l="9096" r="9096" t="-1430"/>
          <a:stretch/>
        </p:blipFill>
        <p:spPr>
          <a:xfrm>
            <a:off x="393484" y="141075"/>
            <a:ext cx="8165103" cy="100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24464e8f70b_0_89"/>
          <p:cNvSpPr txBox="1"/>
          <p:nvPr/>
        </p:nvSpPr>
        <p:spPr>
          <a:xfrm>
            <a:off x="9045225" y="678950"/>
            <a:ext cx="84852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00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Timing of grant payments</a:t>
            </a:r>
            <a:endParaRPr sz="8300">
              <a:solidFill>
                <a:srgbClr val="2E3192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82" name="Google Shape;282;g24464e8f70b_0_89"/>
          <p:cNvSpPr txBox="1"/>
          <p:nvPr/>
        </p:nvSpPr>
        <p:spPr>
          <a:xfrm>
            <a:off x="9045225" y="3348338"/>
            <a:ext cx="8485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g24464e8f70b_0_89"/>
          <p:cNvSpPr txBox="1"/>
          <p:nvPr/>
        </p:nvSpPr>
        <p:spPr>
          <a:xfrm>
            <a:off x="9045225" y="3624775"/>
            <a:ext cx="8748000" cy="6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Lato"/>
                <a:ea typeface="Lato"/>
                <a:cs typeface="Lato"/>
                <a:sym typeface="Lato"/>
              </a:rPr>
              <a:t>South - Western  European countries report the latest grant payments. These are </a:t>
            </a:r>
            <a:r>
              <a:rPr lang="en-US" sz="5500">
                <a:latin typeface="Lato"/>
                <a:ea typeface="Lato"/>
                <a:cs typeface="Lato"/>
                <a:sym typeface="Lato"/>
              </a:rPr>
              <a:t>upcoming</a:t>
            </a:r>
            <a:r>
              <a:rPr lang="en-US" sz="5500">
                <a:latin typeface="Lato"/>
                <a:ea typeface="Lato"/>
                <a:cs typeface="Lato"/>
                <a:sym typeface="Lato"/>
              </a:rPr>
              <a:t> in Central, Eastern and Northern Europe</a:t>
            </a:r>
            <a:endParaRPr sz="5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10863940" y="1618415"/>
            <a:ext cx="8039505" cy="8668585"/>
            <a:chOff x="0" y="0"/>
            <a:chExt cx="10719340" cy="11558113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3">
              <a:alphaModFix/>
            </a:blip>
            <a:srcRect b="0" l="19602" r="30405" t="15974"/>
            <a:stretch/>
          </p:blipFill>
          <p:spPr>
            <a:xfrm flipH="1">
              <a:off x="0" y="0"/>
              <a:ext cx="10314946" cy="11558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2"/>
            <p:cNvPicPr preferRelativeResize="0"/>
            <p:nvPr/>
          </p:nvPicPr>
          <p:blipFill rotWithShape="1">
            <a:blip r:embed="rId4">
              <a:alphaModFix/>
            </a:blip>
            <a:srcRect b="1182" l="19602" r="30405" t="15974"/>
            <a:stretch/>
          </p:blipFill>
          <p:spPr>
            <a:xfrm flipH="1">
              <a:off x="404394" y="162662"/>
              <a:ext cx="10314946" cy="11395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2"/>
          <p:cNvSpPr txBox="1"/>
          <p:nvPr/>
        </p:nvSpPr>
        <p:spPr>
          <a:xfrm>
            <a:off x="1028700" y="2087563"/>
            <a:ext cx="9592200" cy="7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999" u="none" cap="none" strike="noStrike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Erasmus Student Network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works for the creation of a more mobile and flexible education environment by supporting and developing the student exchange from different levels and providing an intercultural experience also to those students who cannot access a period abroad.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8"/>
          <p:cNvPicPr preferRelativeResize="0"/>
          <p:nvPr/>
        </p:nvPicPr>
        <p:blipFill rotWithShape="1">
          <a:blip r:embed="rId3">
            <a:alphaModFix/>
          </a:blip>
          <a:srcRect b="33718" l="0" r="0" t="29918"/>
          <a:stretch/>
        </p:blipFill>
        <p:spPr>
          <a:xfrm>
            <a:off x="10161200" y="6454025"/>
            <a:ext cx="7508875" cy="27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 rotWithShape="1">
          <a:blip r:embed="rId4">
            <a:alphaModFix/>
          </a:blip>
          <a:srcRect b="7324" l="0" r="0" t="6713"/>
          <a:stretch/>
        </p:blipFill>
        <p:spPr>
          <a:xfrm>
            <a:off x="323137" y="407374"/>
            <a:ext cx="11320329" cy="9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8"/>
          <p:cNvSpPr txBox="1"/>
          <p:nvPr/>
        </p:nvSpPr>
        <p:spPr>
          <a:xfrm>
            <a:off x="10480027" y="5416090"/>
            <a:ext cx="2364300" cy="116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69" u="none" cap="none" strike="noStrike">
                <a:solidFill>
                  <a:srgbClr val="00AEEF"/>
                </a:solidFill>
                <a:latin typeface="Francois One"/>
                <a:ea typeface="Francois One"/>
                <a:cs typeface="Francois One"/>
                <a:sym typeface="Francois One"/>
              </a:rPr>
              <a:t>73%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91" name="Google Shape;291;p18"/>
          <p:cNvSpPr txBox="1"/>
          <p:nvPr/>
        </p:nvSpPr>
        <p:spPr>
          <a:xfrm>
            <a:off x="15381972" y="5747549"/>
            <a:ext cx="23643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69" u="none" cap="none" strike="noStrike">
                <a:solidFill>
                  <a:srgbClr val="00AEEF"/>
                </a:solidFill>
                <a:latin typeface="Francois One"/>
                <a:ea typeface="Francois One"/>
                <a:cs typeface="Francois One"/>
                <a:sym typeface="Francois One"/>
              </a:rPr>
              <a:t>64%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92" name="Google Shape;292;p18"/>
          <p:cNvSpPr txBox="1"/>
          <p:nvPr/>
        </p:nvSpPr>
        <p:spPr>
          <a:xfrm>
            <a:off x="10738025" y="7154048"/>
            <a:ext cx="18483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677" u="none" cap="none" strike="noStrike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ICM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15816826" y="7047373"/>
            <a:ext cx="14946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677" u="none" cap="none" strike="noStrike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E+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6926286" y="942975"/>
            <a:ext cx="10333014" cy="2343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1/3 of reported </a:t>
            </a:r>
            <a:r>
              <a:rPr b="1" i="0" lang="en-US" sz="4499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not receiving full credit recognition</a:t>
            </a:r>
            <a:r>
              <a:rPr b="0" i="0" lang="en-US" sz="4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far from the objectives laid out in the ECHE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4464e8f70b_0_261"/>
          <p:cNvSpPr txBox="1"/>
          <p:nvPr>
            <p:ph type="title"/>
          </p:nvPr>
        </p:nvSpPr>
        <p:spPr>
          <a:xfrm>
            <a:off x="411788" y="611888"/>
            <a:ext cx="15773400" cy="1988700"/>
          </a:xfrm>
          <a:prstGeom prst="rect">
            <a:avLst/>
          </a:prstGeom>
        </p:spPr>
        <p:txBody>
          <a:bodyPr anchorCtr="0" anchor="ctr" bIns="68550" lIns="137150" spcFirstLastPara="1" rIns="137150" wrap="square" tIns="685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E3192"/>
                </a:solidFill>
              </a:rPr>
              <a:t>Challenges in credit recognition persisted until the end of the previous Erasmus+</a:t>
            </a:r>
            <a:endParaRPr sz="6000">
              <a:solidFill>
                <a:srgbClr val="2E3192"/>
              </a:solidFill>
            </a:endParaRPr>
          </a:p>
        </p:txBody>
      </p:sp>
      <p:pic>
        <p:nvPicPr>
          <p:cNvPr id="300" name="Google Shape;300;g24464e8f70b_0_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88" y="2816413"/>
            <a:ext cx="12780750" cy="717266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4464e8f70b_0_261"/>
          <p:cNvSpPr txBox="1"/>
          <p:nvPr/>
        </p:nvSpPr>
        <p:spPr>
          <a:xfrm>
            <a:off x="13402475" y="3429001"/>
            <a:ext cx="4586400" cy="59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Lato"/>
                <a:ea typeface="Lato"/>
                <a:cs typeface="Lato"/>
                <a:sym typeface="Lato"/>
              </a:rPr>
              <a:t>Remarkable national difference point to the importance of the implementation of Bologna tools and the Automatic Recognition Council Recommendation</a:t>
            </a:r>
            <a:endParaRPr sz="3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9"/>
          <p:cNvPicPr preferRelativeResize="0"/>
          <p:nvPr/>
        </p:nvPicPr>
        <p:blipFill rotWithShape="1">
          <a:blip r:embed="rId3">
            <a:alphaModFix/>
          </a:blip>
          <a:srcRect b="10917" l="0" r="0" t="20843"/>
          <a:stretch/>
        </p:blipFill>
        <p:spPr>
          <a:xfrm>
            <a:off x="6956915" y="1956229"/>
            <a:ext cx="11331085" cy="7732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19"/>
          <p:cNvGrpSpPr/>
          <p:nvPr/>
        </p:nvGrpSpPr>
        <p:grpSpPr>
          <a:xfrm>
            <a:off x="-678941" y="6691517"/>
            <a:ext cx="3086102" cy="3230766"/>
            <a:chOff x="0" y="-38100"/>
            <a:chExt cx="812800" cy="850900"/>
          </a:xfrm>
        </p:grpSpPr>
        <p:sp>
          <p:nvSpPr>
            <p:cNvPr id="308" name="Google Shape;308;p19"/>
            <p:cNvSpPr/>
            <p:nvPr/>
          </p:nvSpPr>
          <p:spPr>
            <a:xfrm>
              <a:off x="0" y="0"/>
              <a:ext cx="357631" cy="302709"/>
            </a:xfrm>
            <a:custGeom>
              <a:rect b="b" l="l" r="r" t="t"/>
              <a:pathLst>
                <a:path extrusionOk="0" h="302709" w="357631">
                  <a:moveTo>
                    <a:pt x="0" y="0"/>
                  </a:moveTo>
                  <a:lnTo>
                    <a:pt x="357631" y="0"/>
                  </a:lnTo>
                  <a:lnTo>
                    <a:pt x="357631" y="302709"/>
                  </a:lnTo>
                  <a:lnTo>
                    <a:pt x="0" y="30270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</p:sp>
        <p:sp>
          <p:nvSpPr>
            <p:cNvPr id="309" name="Google Shape;309;p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9"/>
          <p:cNvGrpSpPr/>
          <p:nvPr/>
        </p:nvGrpSpPr>
        <p:grpSpPr>
          <a:xfrm>
            <a:off x="-678941" y="5418745"/>
            <a:ext cx="3086102" cy="3230755"/>
            <a:chOff x="0" y="-38100"/>
            <a:chExt cx="812800" cy="850900"/>
          </a:xfrm>
        </p:grpSpPr>
        <p:sp>
          <p:nvSpPr>
            <p:cNvPr id="311" name="Google Shape;311;p19"/>
            <p:cNvSpPr/>
            <p:nvPr/>
          </p:nvSpPr>
          <p:spPr>
            <a:xfrm>
              <a:off x="0" y="0"/>
              <a:ext cx="357631" cy="139648"/>
            </a:xfrm>
            <a:custGeom>
              <a:rect b="b" l="l" r="r" t="t"/>
              <a:pathLst>
                <a:path extrusionOk="0" h="139648" w="357631">
                  <a:moveTo>
                    <a:pt x="0" y="0"/>
                  </a:moveTo>
                  <a:lnTo>
                    <a:pt x="357631" y="0"/>
                  </a:lnTo>
                  <a:lnTo>
                    <a:pt x="357631" y="139648"/>
                  </a:lnTo>
                  <a:lnTo>
                    <a:pt x="0" y="139648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</p:sp>
        <p:sp>
          <p:nvSpPr>
            <p:cNvPr id="312" name="Google Shape;312;p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19"/>
          <p:cNvGrpSpPr/>
          <p:nvPr/>
        </p:nvGrpSpPr>
        <p:grpSpPr>
          <a:xfrm>
            <a:off x="-678941" y="8583414"/>
            <a:ext cx="3086102" cy="3230755"/>
            <a:chOff x="0" y="-38100"/>
            <a:chExt cx="812800" cy="850900"/>
          </a:xfrm>
        </p:grpSpPr>
        <p:sp>
          <p:nvSpPr>
            <p:cNvPr id="314" name="Google Shape;314;p19"/>
            <p:cNvSpPr/>
            <p:nvPr/>
          </p:nvSpPr>
          <p:spPr>
            <a:xfrm>
              <a:off x="0" y="0"/>
              <a:ext cx="357631" cy="139648"/>
            </a:xfrm>
            <a:custGeom>
              <a:rect b="b" l="l" r="r" t="t"/>
              <a:pathLst>
                <a:path extrusionOk="0" h="139648" w="357631">
                  <a:moveTo>
                    <a:pt x="0" y="0"/>
                  </a:moveTo>
                  <a:lnTo>
                    <a:pt x="357631" y="0"/>
                  </a:lnTo>
                  <a:lnTo>
                    <a:pt x="357631" y="139648"/>
                  </a:lnTo>
                  <a:lnTo>
                    <a:pt x="0" y="139648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</p:sp>
        <p:sp>
          <p:nvSpPr>
            <p:cNvPr id="315" name="Google Shape;315;p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6" name="Google Shape;31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0919" y="3146356"/>
            <a:ext cx="2640663" cy="29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9"/>
          <p:cNvSpPr txBox="1"/>
          <p:nvPr/>
        </p:nvSpPr>
        <p:spPr>
          <a:xfrm>
            <a:off x="1028700" y="923925"/>
            <a:ext cx="61644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Main issues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encountered by students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18" name="Google Shape;318;p19"/>
          <p:cNvSpPr txBox="1"/>
          <p:nvPr/>
        </p:nvSpPr>
        <p:spPr>
          <a:xfrm>
            <a:off x="1028700" y="5450693"/>
            <a:ext cx="2388776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Stress</a:t>
            </a:r>
            <a:endParaRPr/>
          </a:p>
        </p:txBody>
      </p:sp>
      <p:sp>
        <p:nvSpPr>
          <p:cNvPr id="319" name="Google Shape;319;p19"/>
          <p:cNvSpPr txBox="1"/>
          <p:nvPr/>
        </p:nvSpPr>
        <p:spPr>
          <a:xfrm>
            <a:off x="1028700" y="6680603"/>
            <a:ext cx="3423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Course-related problems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1028700" y="8615363"/>
            <a:ext cx="3082221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Anxiety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0"/>
          <p:cNvPicPr preferRelativeResize="0"/>
          <p:nvPr/>
        </p:nvPicPr>
        <p:blipFill rotWithShape="1">
          <a:blip r:embed="rId3">
            <a:alphaModFix/>
          </a:blip>
          <a:srcRect b="6946" l="0" r="0" t="0"/>
          <a:stretch/>
        </p:blipFill>
        <p:spPr>
          <a:xfrm>
            <a:off x="167516" y="1592866"/>
            <a:ext cx="9107175" cy="847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0"/>
          <p:cNvPicPr preferRelativeResize="0"/>
          <p:nvPr/>
        </p:nvPicPr>
        <p:blipFill rotWithShape="1">
          <a:blip r:embed="rId4">
            <a:alphaModFix/>
          </a:blip>
          <a:srcRect b="1984" l="0" r="0" t="0"/>
          <a:stretch/>
        </p:blipFill>
        <p:spPr>
          <a:xfrm>
            <a:off x="9474430" y="1592866"/>
            <a:ext cx="8646054" cy="847442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0"/>
          <p:cNvSpPr txBox="1"/>
          <p:nvPr/>
        </p:nvSpPr>
        <p:spPr>
          <a:xfrm>
            <a:off x="2606290" y="544513"/>
            <a:ext cx="13075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Students as mobility multipliers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1"/>
          <p:cNvPicPr preferRelativeResize="0"/>
          <p:nvPr/>
        </p:nvPicPr>
        <p:blipFill rotWithShape="1">
          <a:blip r:embed="rId3">
            <a:alphaModFix/>
          </a:blip>
          <a:srcRect b="1984" l="0" r="0" t="0"/>
          <a:stretch/>
        </p:blipFill>
        <p:spPr>
          <a:xfrm>
            <a:off x="0" y="337308"/>
            <a:ext cx="10151204" cy="994969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1"/>
          <p:cNvSpPr txBox="1"/>
          <p:nvPr/>
        </p:nvSpPr>
        <p:spPr>
          <a:xfrm>
            <a:off x="9554475" y="3728025"/>
            <a:ext cx="8024400" cy="4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majority of respondents are </a:t>
            </a:r>
            <a:r>
              <a:rPr b="1" i="0" lang="en-US" sz="40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keen on becoming multipliers of their</a:t>
            </a:r>
            <a:endParaRPr sz="4000"/>
          </a:p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mobility experiences</a:t>
            </a:r>
            <a:r>
              <a:rPr b="0"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and supporting other students as members of</a:t>
            </a:r>
            <a:r>
              <a:rPr lang="en-US" sz="4000"/>
              <a:t>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associations, ambassadors or buddies...</a:t>
            </a:r>
            <a:endParaRPr sz="4000"/>
          </a:p>
        </p:txBody>
      </p:sp>
      <p:pic>
        <p:nvPicPr>
          <p:cNvPr id="334" name="Google Shape;3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37625" y="805250"/>
            <a:ext cx="2841250" cy="284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2"/>
          <p:cNvPicPr preferRelativeResize="0"/>
          <p:nvPr/>
        </p:nvPicPr>
        <p:blipFill rotWithShape="1">
          <a:blip r:embed="rId3">
            <a:alphaModFix/>
          </a:blip>
          <a:srcRect b="6946" l="0" r="0" t="0"/>
          <a:stretch/>
        </p:blipFill>
        <p:spPr>
          <a:xfrm>
            <a:off x="7799375" y="527100"/>
            <a:ext cx="10167250" cy="946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3838" y="7479342"/>
            <a:ext cx="990110" cy="146495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2"/>
          <p:cNvSpPr txBox="1"/>
          <p:nvPr/>
        </p:nvSpPr>
        <p:spPr>
          <a:xfrm>
            <a:off x="1000768" y="1764294"/>
            <a:ext cx="5845200" cy="4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but less than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997" u="none" cap="none" strike="noStrike">
                <a:solidFill>
                  <a:srgbClr val="00AEEF"/>
                </a:solidFill>
                <a:latin typeface="Francois One"/>
                <a:ea typeface="Francois One"/>
                <a:cs typeface="Francois One"/>
                <a:sym typeface="Francois One"/>
              </a:rPr>
              <a:t>1/5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felt encouraged by the home HEIs to do so</a:t>
            </a:r>
            <a:endParaRPr/>
          </a:p>
        </p:txBody>
      </p:sp>
      <p:pic>
        <p:nvPicPr>
          <p:cNvPr id="342" name="Google Shape;34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2907" y="7479342"/>
            <a:ext cx="990110" cy="146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8309" y="7479342"/>
            <a:ext cx="990110" cy="146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712" y="7479342"/>
            <a:ext cx="990110" cy="146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9113" y="7479342"/>
            <a:ext cx="990110" cy="1464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3"/>
          <p:cNvPicPr preferRelativeResize="0"/>
          <p:nvPr/>
        </p:nvPicPr>
        <p:blipFill rotWithShape="1">
          <a:blip r:embed="rId3">
            <a:alphaModFix/>
          </a:blip>
          <a:srcRect b="26302" l="0" r="0" t="25806"/>
          <a:stretch/>
        </p:blipFill>
        <p:spPr>
          <a:xfrm>
            <a:off x="4866853" y="3920324"/>
            <a:ext cx="12965845" cy="620947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3"/>
          <p:cNvSpPr txBox="1"/>
          <p:nvPr/>
        </p:nvSpPr>
        <p:spPr>
          <a:xfrm>
            <a:off x="3585794" y="748016"/>
            <a:ext cx="10977600" cy="26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Student mobility fosters </a:t>
            </a:r>
            <a:r>
              <a:rPr b="1" i="0" lang="en-US" sz="4499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internationalisation</a:t>
            </a:r>
            <a:r>
              <a:rPr b="0" i="0" lang="en-US" sz="4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i="0" lang="en-US" sz="4499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global citizenship</a:t>
            </a:r>
            <a:r>
              <a:rPr b="0" i="0" lang="en-US" sz="4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and</a:t>
            </a:r>
            <a:endParaRPr/>
          </a:p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European identity</a:t>
            </a:r>
            <a:r>
              <a:rPr b="0" i="0" lang="en-US" sz="4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pic>
        <p:nvPicPr>
          <p:cNvPr id="352" name="Google Shape;3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25" y="548549"/>
            <a:ext cx="2742100" cy="27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3"/>
          <p:cNvSpPr txBox="1"/>
          <p:nvPr/>
        </p:nvSpPr>
        <p:spPr>
          <a:xfrm>
            <a:off x="265250" y="4396700"/>
            <a:ext cx="239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3"/>
          <p:cNvSpPr txBox="1"/>
          <p:nvPr/>
        </p:nvSpPr>
        <p:spPr>
          <a:xfrm>
            <a:off x="710875" y="6396575"/>
            <a:ext cx="3360000" cy="30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500">
                <a:latin typeface="Lato"/>
                <a:ea typeface="Lato"/>
                <a:cs typeface="Lato"/>
                <a:sym typeface="Lato"/>
              </a:rPr>
              <a:t>How much did you identify with the following before and after your mobility?</a:t>
            </a:r>
            <a:endParaRPr i="1" sz="3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4"/>
          <p:cNvPicPr preferRelativeResize="0"/>
          <p:nvPr/>
        </p:nvPicPr>
        <p:blipFill rotWithShape="1">
          <a:blip r:embed="rId3">
            <a:alphaModFix/>
          </a:blip>
          <a:srcRect b="15880" l="4171" r="2476" t="15384"/>
          <a:stretch/>
        </p:blipFill>
        <p:spPr>
          <a:xfrm>
            <a:off x="7113750" y="1419825"/>
            <a:ext cx="10946251" cy="80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5474" y="1728630"/>
            <a:ext cx="2859786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4"/>
          <p:cNvSpPr txBox="1"/>
          <p:nvPr/>
        </p:nvSpPr>
        <p:spPr>
          <a:xfrm>
            <a:off x="841798" y="3042031"/>
            <a:ext cx="37302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More than half reported that their mobility had an impact on their</a:t>
            </a:r>
            <a:endParaRPr/>
          </a:p>
        </p:txBody>
      </p:sp>
      <p:sp>
        <p:nvSpPr>
          <p:cNvPr id="362" name="Google Shape;362;p24"/>
          <p:cNvSpPr txBox="1"/>
          <p:nvPr/>
        </p:nvSpPr>
        <p:spPr>
          <a:xfrm>
            <a:off x="841798" y="6338718"/>
            <a:ext cx="5749500" cy="29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999" u="none" cap="none" strike="noStrike">
                <a:solidFill>
                  <a:srgbClr val="00AEEF"/>
                </a:solidFill>
                <a:latin typeface="Francois One"/>
                <a:ea typeface="Francois One"/>
                <a:cs typeface="Francois One"/>
                <a:sym typeface="Francois One"/>
              </a:rPr>
              <a:t>interest in climate change and the environment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63" name="Google Shape;363;p24"/>
          <p:cNvSpPr txBox="1"/>
          <p:nvPr/>
        </p:nvSpPr>
        <p:spPr>
          <a:xfrm>
            <a:off x="1909925" y="433450"/>
            <a:ext cx="156870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latin typeface="Lato"/>
                <a:ea typeface="Lato"/>
                <a:cs typeface="Lato"/>
                <a:sym typeface="Lato"/>
              </a:rPr>
              <a:t>Did you increase your interest in any of the following topics during your mobility?</a:t>
            </a:r>
            <a:endParaRPr i="1" sz="3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5"/>
          <p:cNvPicPr preferRelativeResize="0"/>
          <p:nvPr/>
        </p:nvPicPr>
        <p:blipFill rotWithShape="1">
          <a:blip r:embed="rId3">
            <a:alphaModFix/>
          </a:blip>
          <a:srcRect b="10421" l="0" r="0" t="10421"/>
          <a:stretch/>
        </p:blipFill>
        <p:spPr>
          <a:xfrm>
            <a:off x="404124" y="1670800"/>
            <a:ext cx="10735375" cy="849775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5"/>
          <p:cNvSpPr txBox="1"/>
          <p:nvPr/>
        </p:nvSpPr>
        <p:spPr>
          <a:xfrm>
            <a:off x="11235918" y="5764148"/>
            <a:ext cx="6181500" cy="3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dissatisfied or rather dissatisfied</a:t>
            </a:r>
            <a:endParaRPr sz="4000"/>
          </a:p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with the interaction with other students</a:t>
            </a:r>
            <a:endParaRPr sz="4000"/>
          </a:p>
        </p:txBody>
      </p:sp>
      <p:sp>
        <p:nvSpPr>
          <p:cNvPr id="370" name="Google Shape;370;p25"/>
          <p:cNvSpPr txBox="1"/>
          <p:nvPr/>
        </p:nvSpPr>
        <p:spPr>
          <a:xfrm>
            <a:off x="2728373" y="469800"/>
            <a:ext cx="14688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000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Satisfaction with the different elements of online learning activities</a:t>
            </a:r>
            <a:endParaRPr sz="5000"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371" name="Google Shape;37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16354" y="4015081"/>
            <a:ext cx="990110" cy="146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21763" y="4015081"/>
            <a:ext cx="990110" cy="146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27166" y="4015081"/>
            <a:ext cx="990110" cy="1464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7994" y="1669146"/>
            <a:ext cx="8392012" cy="4209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6"/>
          <p:cNvSpPr txBox="1"/>
          <p:nvPr/>
        </p:nvSpPr>
        <p:spPr>
          <a:xfrm>
            <a:off x="4175773" y="6372570"/>
            <a:ext cx="9936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00AEEF"/>
                </a:solidFill>
                <a:latin typeface="Francois One"/>
                <a:ea typeface="Francois One"/>
                <a:cs typeface="Francois One"/>
                <a:sym typeface="Francois One"/>
              </a:rPr>
              <a:t>Name Surname | position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80" name="Google Shape;380;p26"/>
          <p:cNvSpPr txBox="1"/>
          <p:nvPr/>
        </p:nvSpPr>
        <p:spPr>
          <a:xfrm>
            <a:off x="4175773" y="7426180"/>
            <a:ext cx="993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email contact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26"/>
          <p:cNvSpPr txBox="1"/>
          <p:nvPr/>
        </p:nvSpPr>
        <p:spPr>
          <a:xfrm>
            <a:off x="4175773" y="8437245"/>
            <a:ext cx="993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www.esn.org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2290888" y="1652915"/>
            <a:ext cx="1496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Advocating for bettering of learning mobility</a:t>
            </a:r>
            <a:endParaRPr sz="6000"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5357200" y="3138773"/>
            <a:ext cx="11902200" cy="4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advocacy ESN does regarding the general improvement of exchange programmes in Europe recalls the fact that it is based on the opinions of more than</a:t>
            </a:r>
            <a:r>
              <a:rPr lang="en-US" sz="4000">
                <a:latin typeface="Lato"/>
                <a:ea typeface="Lato"/>
                <a:cs typeface="Lato"/>
                <a:sym typeface="Lato"/>
              </a:rPr>
              <a:t> 350</a:t>
            </a:r>
            <a:r>
              <a:rPr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.000 students that we assist every year in our more than 1000 HEIs where we are present and whose opinion is collected in surveys and research.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325" y="5759600"/>
            <a:ext cx="3717000" cy="37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1028700" y="2218250"/>
            <a:ext cx="7484700" cy="3873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35934" y="468327"/>
            <a:ext cx="2842652" cy="142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1367855" y="1078592"/>
            <a:ext cx="7022700" cy="16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983" u="none" cap="none" strike="noStrike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ESNsurvey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1028700" y="3429000"/>
            <a:ext cx="144957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4027" lvl="1" marL="9715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Char char="•"/>
            </a:pPr>
            <a:r>
              <a:rPr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Europe-wide research project</a:t>
            </a:r>
            <a:endParaRPr sz="4000">
              <a:latin typeface="Lato"/>
              <a:ea typeface="Lato"/>
              <a:cs typeface="Lato"/>
              <a:sym typeface="Lato"/>
            </a:endParaRPr>
          </a:p>
          <a:p>
            <a:pPr indent="-454027" lvl="1" marL="9715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Char char="•"/>
            </a:pPr>
            <a:r>
              <a:rPr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establishment in 2005</a:t>
            </a:r>
            <a:endParaRPr sz="4000">
              <a:latin typeface="Lato"/>
              <a:ea typeface="Lato"/>
              <a:cs typeface="Lato"/>
              <a:sym typeface="Lato"/>
            </a:endParaRPr>
          </a:p>
          <a:p>
            <a:pPr indent="-454027" lvl="1" marL="9715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Char char="•"/>
            </a:pPr>
            <a:r>
              <a:rPr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16 years of existence, around 200,000 responses</a:t>
            </a:r>
            <a:endParaRPr sz="4000">
              <a:latin typeface="Lato"/>
              <a:ea typeface="Lato"/>
              <a:cs typeface="Lato"/>
              <a:sym typeface="Lato"/>
            </a:endParaRPr>
          </a:p>
          <a:p>
            <a:pPr indent="-454027" lvl="1" marL="9715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Char char="•"/>
            </a:pPr>
            <a:r>
              <a:rPr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topics connected to mobility and education</a:t>
            </a:r>
            <a:endParaRPr sz="4000">
              <a:latin typeface="Lato"/>
              <a:ea typeface="Lato"/>
              <a:cs typeface="Lato"/>
              <a:sym typeface="Lato"/>
            </a:endParaRPr>
          </a:p>
          <a:p>
            <a:pPr indent="-454027" lvl="1" marL="9715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Char char="•"/>
            </a:pPr>
            <a:r>
              <a:rPr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carried out solely by volunteers</a:t>
            </a:r>
            <a:endParaRPr sz="4000">
              <a:latin typeface="Lato"/>
              <a:ea typeface="Lato"/>
              <a:cs typeface="Lato"/>
              <a:sym typeface="Lato"/>
            </a:endParaRPr>
          </a:p>
          <a:p>
            <a:pPr indent="-454027" lvl="1" marL="9715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Char char="•"/>
            </a:pPr>
            <a:r>
              <a:rPr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information about students’ experiences from their exchange period abroad</a:t>
            </a:r>
            <a:endParaRPr sz="4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464e8f70b_0_431"/>
          <p:cNvSpPr txBox="1"/>
          <p:nvPr>
            <p:ph type="title"/>
          </p:nvPr>
        </p:nvSpPr>
        <p:spPr>
          <a:xfrm>
            <a:off x="534150" y="348700"/>
            <a:ext cx="16008600" cy="1605300"/>
          </a:xfrm>
          <a:prstGeom prst="rect">
            <a:avLst/>
          </a:prstGeom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8600">
                <a:solidFill>
                  <a:srgbClr val="2E3192"/>
                </a:solidFill>
              </a:rPr>
              <a:t>ESNsurvey: ESN’s main </a:t>
            </a:r>
            <a:r>
              <a:rPr lang="en-US" sz="8600">
                <a:solidFill>
                  <a:srgbClr val="2E3192"/>
                </a:solidFill>
              </a:rPr>
              <a:t>policy</a:t>
            </a:r>
            <a:r>
              <a:rPr lang="en-US" sz="8600">
                <a:solidFill>
                  <a:srgbClr val="2E3192"/>
                </a:solidFill>
              </a:rPr>
              <a:t> tool</a:t>
            </a:r>
            <a:endParaRPr sz="8600">
              <a:solidFill>
                <a:srgbClr val="2E3192"/>
              </a:solidFill>
            </a:endParaRPr>
          </a:p>
        </p:txBody>
      </p:sp>
      <p:sp>
        <p:nvSpPr>
          <p:cNvPr id="131" name="Google Shape;131;g24464e8f70b_0_431"/>
          <p:cNvSpPr txBox="1"/>
          <p:nvPr>
            <p:ph idx="1" type="body"/>
          </p:nvPr>
        </p:nvSpPr>
        <p:spPr>
          <a:xfrm>
            <a:off x="534175" y="2097713"/>
            <a:ext cx="8353800" cy="7486200"/>
          </a:xfrm>
          <a:prstGeom prst="rect">
            <a:avLst/>
          </a:prstGeom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-584200" lvl="0" marL="6858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AEEF"/>
              </a:buClr>
              <a:buSzPts val="3800"/>
              <a:buFont typeface="Lato"/>
              <a:buChar char="●"/>
            </a:pPr>
            <a:r>
              <a:rPr lang="en-US" sz="3800">
                <a:latin typeface="Lato"/>
                <a:ea typeface="Lato"/>
                <a:cs typeface="Lato"/>
                <a:sym typeface="Lato"/>
              </a:rPr>
              <a:t>The data informs ESN’s activities and policy work</a:t>
            </a:r>
            <a:endParaRPr sz="3800">
              <a:latin typeface="Lato"/>
              <a:ea typeface="Lato"/>
              <a:cs typeface="Lato"/>
              <a:sym typeface="Lato"/>
            </a:endParaRPr>
          </a:p>
          <a:p>
            <a:pPr indent="-5842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800"/>
              <a:buChar char="●"/>
            </a:pPr>
            <a:r>
              <a:rPr lang="en-US" sz="3800">
                <a:latin typeface="Lato"/>
                <a:ea typeface="Lato"/>
                <a:cs typeface="Lato"/>
                <a:sym typeface="Lato"/>
              </a:rPr>
              <a:t>It has allowed ESN to</a:t>
            </a:r>
            <a:r>
              <a:rPr lang="en-US" sz="3800"/>
              <a:t> </a:t>
            </a:r>
            <a:r>
              <a:rPr b="1" lang="en-US" sz="38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advocate for a better Erasmus+ programme in issues such as funding</a:t>
            </a:r>
            <a:r>
              <a:rPr lang="en-US" sz="3800"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-US" sz="3800"/>
              <a:t> </a:t>
            </a:r>
            <a:r>
              <a:rPr lang="en-US" sz="3800">
                <a:latin typeface="Lato"/>
                <a:ea typeface="Lato"/>
                <a:cs typeface="Lato"/>
                <a:sym typeface="Lato"/>
              </a:rPr>
              <a:t>inclusion and civic engagement</a:t>
            </a:r>
            <a:endParaRPr sz="3800">
              <a:latin typeface="Lato"/>
              <a:ea typeface="Lato"/>
              <a:cs typeface="Lato"/>
              <a:sym typeface="Lato"/>
            </a:endParaRPr>
          </a:p>
          <a:p>
            <a:pPr indent="-5842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800"/>
              <a:buFont typeface="Lato"/>
              <a:buChar char="●"/>
            </a:pPr>
            <a:r>
              <a:rPr lang="en-US" sz="3800">
                <a:latin typeface="Lato"/>
                <a:ea typeface="Lato"/>
                <a:cs typeface="Lato"/>
                <a:sym typeface="Lato"/>
              </a:rPr>
              <a:t>The ESNsurvey has given unique insights into the needs of exchange students, leading to the creation of new initiatives at the European, national and institutional levels</a:t>
            </a:r>
            <a:endParaRPr sz="3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2" name="Google Shape;132;g24464e8f70b_0_4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6625" y="2904525"/>
            <a:ext cx="4228438" cy="587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4464e8f70b_0_4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33726" y="2904525"/>
            <a:ext cx="4228424" cy="584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35934" y="468327"/>
            <a:ext cx="2842652" cy="1426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5"/>
          <p:cNvGrpSpPr/>
          <p:nvPr/>
        </p:nvGrpSpPr>
        <p:grpSpPr>
          <a:xfrm>
            <a:off x="11660414" y="2510894"/>
            <a:ext cx="3072329" cy="3086100"/>
            <a:chOff x="1813" y="0"/>
            <a:chExt cx="809173" cy="812800"/>
          </a:xfrm>
        </p:grpSpPr>
        <p:sp>
          <p:nvSpPr>
            <p:cNvPr id="140" name="Google Shape;140;p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3555254" y="2510894"/>
            <a:ext cx="3072329" cy="3086100"/>
            <a:chOff x="9178" y="0"/>
            <a:chExt cx="4096438" cy="4114800"/>
          </a:xfrm>
        </p:grpSpPr>
        <p:grpSp>
          <p:nvGrpSpPr>
            <p:cNvPr id="143" name="Google Shape;143;p5"/>
            <p:cNvGrpSpPr/>
            <p:nvPr/>
          </p:nvGrpSpPr>
          <p:grpSpPr>
            <a:xfrm>
              <a:off x="9178" y="0"/>
              <a:ext cx="4096438" cy="4114800"/>
              <a:chOff x="1813" y="0"/>
              <a:chExt cx="809173" cy="812800"/>
            </a:xfrm>
          </p:grpSpPr>
          <p:sp>
            <p:nvSpPr>
              <p:cNvPr id="144" name="Google Shape;144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A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46" name="Google Shape;14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5292" y="1144848"/>
              <a:ext cx="2584217" cy="18251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5"/>
          <p:cNvSpPr txBox="1"/>
          <p:nvPr/>
        </p:nvSpPr>
        <p:spPr>
          <a:xfrm>
            <a:off x="1777236" y="5975521"/>
            <a:ext cx="6628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Exploring current issues connected to academic and non-academic mobility and education</a:t>
            </a:r>
            <a:endParaRPr sz="4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9882397" y="5975521"/>
            <a:ext cx="6628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Getting an insight into student issues to represent their real needs</a:t>
            </a:r>
            <a:endParaRPr sz="4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62749" y="3020037"/>
            <a:ext cx="2067800" cy="20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6"/>
          <p:cNvGrpSpPr/>
          <p:nvPr/>
        </p:nvGrpSpPr>
        <p:grpSpPr>
          <a:xfrm rot="193197">
            <a:off x="11540052" y="859261"/>
            <a:ext cx="5658625" cy="8134768"/>
            <a:chOff x="0" y="-38100"/>
            <a:chExt cx="1387012" cy="1993951"/>
          </a:xfrm>
        </p:grpSpPr>
        <p:sp>
          <p:nvSpPr>
            <p:cNvPr id="155" name="Google Shape;155;p6"/>
            <p:cNvSpPr/>
            <p:nvPr/>
          </p:nvSpPr>
          <p:spPr>
            <a:xfrm>
              <a:off x="0" y="0"/>
              <a:ext cx="1387012" cy="1955851"/>
            </a:xfrm>
            <a:custGeom>
              <a:rect b="b" l="l" r="r" t="t"/>
              <a:pathLst>
                <a:path extrusionOk="0" h="1955851" w="1387012">
                  <a:moveTo>
                    <a:pt x="0" y="0"/>
                  </a:moveTo>
                  <a:lnTo>
                    <a:pt x="1387012" y="0"/>
                  </a:lnTo>
                  <a:lnTo>
                    <a:pt x="1387012" y="1955851"/>
                  </a:lnTo>
                  <a:lnTo>
                    <a:pt x="0" y="1955851"/>
                  </a:lnTo>
                  <a:close/>
                </a:path>
              </a:pathLst>
            </a:custGeom>
            <a:solidFill>
              <a:srgbClr val="2E3192"/>
            </a:solidFill>
            <a:ln>
              <a:noFill/>
            </a:ln>
          </p:spPr>
        </p:sp>
        <p:sp>
          <p:nvSpPr>
            <p:cNvPr id="156" name="Google Shape;156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000" lIns="58000" spcFirstLastPara="1" rIns="58000" wrap="square" tIns="58000">
              <a:noAutofit/>
            </a:bodyPr>
            <a:lstStyle/>
            <a:p>
              <a:pPr indent="0" lvl="0" marL="0" marR="0" rtl="0" algn="ctr">
                <a:lnSpc>
                  <a:spcPct val="124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6"/>
          <p:cNvGrpSpPr/>
          <p:nvPr/>
        </p:nvGrpSpPr>
        <p:grpSpPr>
          <a:xfrm>
            <a:off x="801314" y="5063189"/>
            <a:ext cx="3942238" cy="3086749"/>
            <a:chOff x="0" y="-38100"/>
            <a:chExt cx="1086729" cy="850900"/>
          </a:xfrm>
        </p:grpSpPr>
        <p:sp>
          <p:nvSpPr>
            <p:cNvPr id="158" name="Google Shape;158;p6"/>
            <p:cNvSpPr/>
            <p:nvPr/>
          </p:nvSpPr>
          <p:spPr>
            <a:xfrm>
              <a:off x="0" y="0"/>
              <a:ext cx="1086729" cy="182922"/>
            </a:xfrm>
            <a:custGeom>
              <a:rect b="b" l="l" r="r" t="t"/>
              <a:pathLst>
                <a:path extrusionOk="0" h="182922" w="1086729">
                  <a:moveTo>
                    <a:pt x="0" y="0"/>
                  </a:moveTo>
                  <a:lnTo>
                    <a:pt x="1086729" y="0"/>
                  </a:lnTo>
                  <a:lnTo>
                    <a:pt x="1086729" y="182922"/>
                  </a:lnTo>
                  <a:lnTo>
                    <a:pt x="0" y="182922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</p:sp>
        <p:sp>
          <p:nvSpPr>
            <p:cNvPr id="159" name="Google Shape;159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8000" lIns="58000" spcFirstLastPara="1" rIns="58000" wrap="square" tIns="58000">
              <a:noAutofit/>
            </a:bodyPr>
            <a:lstStyle/>
            <a:p>
              <a:pPr indent="0" lvl="0" marL="0" marR="0" rtl="0" algn="ctr">
                <a:lnSpc>
                  <a:spcPct val="124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86194">
            <a:off x="10991572" y="1085889"/>
            <a:ext cx="6004266" cy="8394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4967143" y="3897000"/>
            <a:ext cx="5382503" cy="1796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5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mobility students' opinions gathered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708127" y="3355775"/>
            <a:ext cx="412860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7158" u="none" cap="none" strike="noStrike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10K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708114" y="1896833"/>
            <a:ext cx="8991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500" u="none" cap="none" strike="noStrike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14th edition of ESNsurvey</a:t>
            </a:r>
            <a:endParaRPr sz="6500"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801325" y="6599825"/>
            <a:ext cx="93225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 the experience of the students, the support they receive, and the impact that mobility has on their lives once they go back home.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14207" l="0" r="0" t="14150"/>
          <a:stretch/>
        </p:blipFill>
        <p:spPr>
          <a:xfrm>
            <a:off x="207575" y="1149575"/>
            <a:ext cx="12094426" cy="8664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7"/>
          <p:cNvGrpSpPr/>
          <p:nvPr/>
        </p:nvGrpSpPr>
        <p:grpSpPr>
          <a:xfrm>
            <a:off x="17609059" y="5258577"/>
            <a:ext cx="3086102" cy="3230766"/>
            <a:chOff x="0" y="-38100"/>
            <a:chExt cx="812800" cy="850900"/>
          </a:xfrm>
        </p:grpSpPr>
        <p:sp>
          <p:nvSpPr>
            <p:cNvPr id="171" name="Google Shape;171;p7"/>
            <p:cNvSpPr/>
            <p:nvPr/>
          </p:nvSpPr>
          <p:spPr>
            <a:xfrm>
              <a:off x="0" y="0"/>
              <a:ext cx="357631" cy="302709"/>
            </a:xfrm>
            <a:custGeom>
              <a:rect b="b" l="l" r="r" t="t"/>
              <a:pathLst>
                <a:path extrusionOk="0" h="302709" w="357631">
                  <a:moveTo>
                    <a:pt x="0" y="0"/>
                  </a:moveTo>
                  <a:lnTo>
                    <a:pt x="357631" y="0"/>
                  </a:lnTo>
                  <a:lnTo>
                    <a:pt x="357631" y="302709"/>
                  </a:lnTo>
                  <a:lnTo>
                    <a:pt x="0" y="30270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</p:sp>
        <p:sp>
          <p:nvSpPr>
            <p:cNvPr id="172" name="Google Shape;172;p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7"/>
          <p:cNvSpPr txBox="1"/>
          <p:nvPr/>
        </p:nvSpPr>
        <p:spPr>
          <a:xfrm>
            <a:off x="12481749" y="5327038"/>
            <a:ext cx="4777551" cy="1225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Experiencing different learning environments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5146750" y="366825"/>
            <a:ext cx="132723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Participants in Erasmus+ studies and Erasmus+ traineeships report different motivations</a:t>
            </a:r>
            <a:endParaRPr sz="4500">
              <a:solidFill>
                <a:srgbClr val="2E3192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to take part on mobility</a:t>
            </a:r>
            <a:endParaRPr sz="4500">
              <a:solidFill>
                <a:srgbClr val="2E3192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12481749" y="7299019"/>
            <a:ext cx="4777551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Meeting new people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2481749" y="8651875"/>
            <a:ext cx="4777551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Living abroad</a:t>
            </a:r>
            <a:endParaRPr/>
          </a:p>
        </p:txBody>
      </p:sp>
      <p:grpSp>
        <p:nvGrpSpPr>
          <p:cNvPr id="177" name="Google Shape;177;p7"/>
          <p:cNvGrpSpPr/>
          <p:nvPr/>
        </p:nvGrpSpPr>
        <p:grpSpPr>
          <a:xfrm>
            <a:off x="17609059" y="7230558"/>
            <a:ext cx="3086102" cy="3230755"/>
            <a:chOff x="0" y="-38100"/>
            <a:chExt cx="812800" cy="850900"/>
          </a:xfrm>
        </p:grpSpPr>
        <p:sp>
          <p:nvSpPr>
            <p:cNvPr id="178" name="Google Shape;178;p7"/>
            <p:cNvSpPr/>
            <p:nvPr/>
          </p:nvSpPr>
          <p:spPr>
            <a:xfrm>
              <a:off x="0" y="0"/>
              <a:ext cx="357631" cy="139648"/>
            </a:xfrm>
            <a:custGeom>
              <a:rect b="b" l="l" r="r" t="t"/>
              <a:pathLst>
                <a:path extrusionOk="0" h="139648" w="357631">
                  <a:moveTo>
                    <a:pt x="0" y="0"/>
                  </a:moveTo>
                  <a:lnTo>
                    <a:pt x="357631" y="0"/>
                  </a:lnTo>
                  <a:lnTo>
                    <a:pt x="357631" y="139648"/>
                  </a:lnTo>
                  <a:lnTo>
                    <a:pt x="0" y="139648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</p:sp>
        <p:sp>
          <p:nvSpPr>
            <p:cNvPr id="179" name="Google Shape;179;p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7"/>
          <p:cNvGrpSpPr/>
          <p:nvPr/>
        </p:nvGrpSpPr>
        <p:grpSpPr>
          <a:xfrm>
            <a:off x="17609059" y="8583414"/>
            <a:ext cx="3086102" cy="3230755"/>
            <a:chOff x="0" y="-38100"/>
            <a:chExt cx="812800" cy="850900"/>
          </a:xfrm>
        </p:grpSpPr>
        <p:sp>
          <p:nvSpPr>
            <p:cNvPr id="181" name="Google Shape;181;p7"/>
            <p:cNvSpPr/>
            <p:nvPr/>
          </p:nvSpPr>
          <p:spPr>
            <a:xfrm>
              <a:off x="0" y="0"/>
              <a:ext cx="357631" cy="139648"/>
            </a:xfrm>
            <a:custGeom>
              <a:rect b="b" l="l" r="r" t="t"/>
              <a:pathLst>
                <a:path extrusionOk="0" h="139648" w="357631">
                  <a:moveTo>
                    <a:pt x="0" y="0"/>
                  </a:moveTo>
                  <a:lnTo>
                    <a:pt x="357631" y="0"/>
                  </a:lnTo>
                  <a:lnTo>
                    <a:pt x="357631" y="139648"/>
                  </a:lnTo>
                  <a:lnTo>
                    <a:pt x="0" y="139648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</p:sp>
        <p:sp>
          <p:nvSpPr>
            <p:cNvPr id="182" name="Google Shape;182;p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 b="11049" l="1052" r="2104" t="20421"/>
          <a:stretch/>
        </p:blipFill>
        <p:spPr>
          <a:xfrm>
            <a:off x="6300768" y="875148"/>
            <a:ext cx="11987232" cy="8482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8"/>
          <p:cNvGrpSpPr/>
          <p:nvPr/>
        </p:nvGrpSpPr>
        <p:grpSpPr>
          <a:xfrm>
            <a:off x="-2871052" y="7337651"/>
            <a:ext cx="9798931" cy="5521099"/>
            <a:chOff x="0" y="0"/>
            <a:chExt cx="13065241" cy="7361465"/>
          </a:xfrm>
        </p:grpSpPr>
        <p:pic>
          <p:nvPicPr>
            <p:cNvPr id="189" name="Google Shape;189;p8"/>
            <p:cNvPicPr preferRelativeResize="0"/>
            <p:nvPr/>
          </p:nvPicPr>
          <p:blipFill rotWithShape="1">
            <a:blip r:embed="rId4">
              <a:alphaModFix/>
            </a:blip>
            <a:srcRect b="0" l="12345" r="0" t="12695"/>
            <a:stretch/>
          </p:blipFill>
          <p:spPr>
            <a:xfrm>
              <a:off x="240446" y="0"/>
              <a:ext cx="12824795" cy="7191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8"/>
            <p:cNvPicPr preferRelativeResize="0"/>
            <p:nvPr/>
          </p:nvPicPr>
          <p:blipFill rotWithShape="1">
            <a:blip r:embed="rId5">
              <a:alphaModFix/>
            </a:blip>
            <a:srcRect b="0" l="12345" r="0" t="12695"/>
            <a:stretch/>
          </p:blipFill>
          <p:spPr>
            <a:xfrm>
              <a:off x="0" y="170055"/>
              <a:ext cx="12824795" cy="7191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8"/>
          <p:cNvSpPr txBox="1"/>
          <p:nvPr/>
        </p:nvSpPr>
        <p:spPr>
          <a:xfrm>
            <a:off x="1028700" y="2156527"/>
            <a:ext cx="7998000" cy="3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Almost half of the respondents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999" u="none" cap="none" strike="noStrike">
                <a:solidFill>
                  <a:srgbClr val="2E3192"/>
                </a:solidFill>
                <a:latin typeface="Francois One"/>
                <a:ea typeface="Francois One"/>
                <a:cs typeface="Francois One"/>
                <a:sym typeface="Francois One"/>
              </a:rPr>
              <a:t>did not feel integrated with the local community</a:t>
            </a:r>
            <a:endParaRPr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